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4" r:id="rId2"/>
    <p:sldId id="295" r:id="rId3"/>
    <p:sldId id="287" r:id="rId4"/>
    <p:sldId id="284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286" r:id="rId13"/>
    <p:sldId id="288" r:id="rId14"/>
    <p:sldId id="289" r:id="rId15"/>
    <p:sldId id="290" r:id="rId16"/>
    <p:sldId id="285" r:id="rId17"/>
    <p:sldId id="291" r:id="rId18"/>
    <p:sldId id="292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B0FF8-55A8-4B17-9607-6C1EDF0D6979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7623E-0EA2-4722-969A-D82AD755C3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94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https://www.youtube.com/watch?v=8j2aOAaHzoY</a:t>
            </a:r>
          </a:p>
          <a:p>
            <a:r>
              <a:rPr kumimoji="1" lang="en-GB" altLang="ja-JP" dirty="0" smtClean="0"/>
              <a:t>https://www.youtube.com/watch?v=7gHSHirjwCM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51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https://www.youtube.com/watch?v=8IpHIUxhdaI&amp;list=PLeNQguotJ5JK7SqQ8_NdGqp36P4vjaEzg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21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Ohayo means ‘Good morning’.</a:t>
            </a:r>
            <a:endParaRPr lang="en-GB" altLang="ja-JP" dirty="0" smtClean="0">
              <a:ea typeface="ＭＳ Ｐ明朝" charset="-128"/>
            </a:endParaRPr>
          </a:p>
        </p:txBody>
      </p:sp>
      <p:sp>
        <p:nvSpPr>
          <p:cNvPr id="31748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1749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02CFF9-C831-499A-BCFD-3D346A99B318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Now, the teacher, </a:t>
            </a:r>
            <a:r>
              <a:rPr lang="en-US" altLang="ja-JP" dirty="0" err="1" smtClean="0">
                <a:ea typeface="ＭＳ Ｐ明朝" charset="-128"/>
              </a:rPr>
              <a:t>Ms</a:t>
            </a:r>
            <a:r>
              <a:rPr lang="en-US" altLang="ja-JP" dirty="0" smtClean="0">
                <a:ea typeface="ＭＳ Ｐ明朝" charset="-128"/>
              </a:rPr>
              <a:t> Tanaka, came to school and said ‘Ohayo’ to her pupil.</a:t>
            </a:r>
          </a:p>
          <a:p>
            <a:r>
              <a:rPr lang="en-US" altLang="ja-JP" dirty="0" smtClean="0">
                <a:ea typeface="ＭＳ Ｐ明朝" charset="-128"/>
              </a:rPr>
              <a:t>However, the pupil should not reply to her with ‘Ohayo’.</a:t>
            </a:r>
          </a:p>
          <a:p>
            <a:r>
              <a:rPr lang="en-US" altLang="ja-JP" dirty="0" smtClean="0">
                <a:ea typeface="ＭＳ Ｐ明朝" charset="-128"/>
              </a:rPr>
              <a:t>The pupils should say ‘Ohayo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’, which is a politer way to say Good morning.</a:t>
            </a:r>
          </a:p>
          <a:p>
            <a:r>
              <a:rPr lang="en-US" altLang="ja-JP" dirty="0" smtClean="0">
                <a:ea typeface="ＭＳ Ｐ明朝" charset="-128"/>
              </a:rPr>
              <a:t>You can say just ‘Ohayo’ to your friends, but it is better to add ‘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 on the end for people older than you or teachers.</a:t>
            </a:r>
          </a:p>
        </p:txBody>
      </p:sp>
      <p:sp>
        <p:nvSpPr>
          <p:cNvPr id="32772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2773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56050E-FAFB-4A6B-8686-B14C0418A1B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明朝" charset="-128"/>
              </a:rPr>
              <a:t>Now the situation is different.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This man is receiving a gift and says ‘Arigato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Why does he say this? What sort of function does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 have?</a:t>
            </a:r>
          </a:p>
        </p:txBody>
      </p:sp>
      <p:sp>
        <p:nvSpPr>
          <p:cNvPr id="34820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4821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E053-175E-413E-9A10-30318B180B8E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00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4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4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3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5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35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41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65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FB495-5B6A-42E5-AD40-18E2F553C8FF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96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4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10.wav"/><Relationship Id="rId7" Type="http://schemas.openxmlformats.org/officeDocument/2006/relationships/image" Target="../media/image23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14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14.png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14.png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14.png"/><Relationship Id="rId5" Type="http://schemas.openxmlformats.org/officeDocument/2006/relationships/image" Target="https://minnanokyozai.jp/kyozai/material/IUM00127/ium00127.gif" TargetMode="External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j2aOAaHzoY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pHIUxhdaI&amp;list=PLeNQguotJ5JK7SqQ8_NdGqp36P4vjaEz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4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4.wav"/><Relationship Id="rId7" Type="http://schemas.openxmlformats.org/officeDocument/2006/relationships/image" Target="../media/image17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6.wav"/><Relationship Id="rId7" Type="http://schemas.openxmlformats.org/officeDocument/2006/relationships/image" Target="../media/image19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Alphabet</a:t>
            </a:r>
            <a:br>
              <a:rPr lang="en-US" altLang="ja-JP" dirty="0"/>
            </a:br>
            <a:r>
              <a:rPr lang="en-US" altLang="ja-JP" dirty="0" smtClean="0"/>
              <a:t>Greetings </a:t>
            </a:r>
            <a:r>
              <a:rPr lang="en-US" altLang="ja-JP" dirty="0"/>
              <a:t>II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32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4" descr="ium004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06" y="2186558"/>
            <a:ext cx="57594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4355976" y="260648"/>
            <a:ext cx="4173016" cy="1497330"/>
          </a:xfrm>
          <a:prstGeom prst="wedgeEllipseCallout">
            <a:avLst>
              <a:gd name="adj1" fmla="val -23846"/>
              <a:gd name="adj2" fmla="val 917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0072" y="635595"/>
            <a:ext cx="2139945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4400" dirty="0" err="1">
                <a:ea typeface="ＭＳ Ｐゴシック" charset="-128"/>
              </a:rPr>
              <a:t>Arigatoo</a:t>
            </a:r>
            <a:endParaRPr kumimoji="1" lang="ja-JP" altLang="en-US" sz="4400" dirty="0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6336" y="7954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417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nnanokyozai.jp/kyozai/material/IUM00074/ium0007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426811"/>
            <a:ext cx="5560617" cy="40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071615" y="269776"/>
            <a:ext cx="3308697" cy="1143000"/>
          </a:xfrm>
        </p:spPr>
        <p:txBody>
          <a:bodyPr/>
          <a:lstStyle/>
          <a:p>
            <a:pPr eaLnBrk="1" hangingPunct="1"/>
            <a:r>
              <a:rPr lang="en-GB" altLang="ja-JP" b="1" dirty="0" smtClean="0">
                <a:ea typeface="ＭＳ Ｐゴシック" charset="-128"/>
              </a:rPr>
              <a:t>G</a:t>
            </a:r>
            <a:r>
              <a:rPr lang="en-US" altLang="ja-JP" b="1" dirty="0" err="1" smtClean="0">
                <a:ea typeface="ＭＳ Ｐゴシック" charset="-128"/>
              </a:rPr>
              <a:t>ozaimasu</a:t>
            </a:r>
            <a:endParaRPr lang="ja-JP" altLang="en-US" b="1" dirty="0" smtClean="0">
              <a:ea typeface="ＭＳ Ｐゴシック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1548755" y="269776"/>
            <a:ext cx="3743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1" lang="en-US" altLang="ja-JP" sz="4400" dirty="0" err="1" smtClean="0">
                <a:solidFill>
                  <a:schemeClr val="tx2"/>
                </a:solidFill>
                <a:latin typeface="Times New Roman" pitchFamily="18" charset="0"/>
              </a:rPr>
              <a:t>Arigatoo</a:t>
            </a:r>
            <a:r>
              <a:rPr kumimoji="1" lang="en-US" altLang="ja-JP" sz="4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kumimoji="1" lang="ja-JP" altLang="en-US" sz="4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四角形吹き出し 1"/>
          <p:cNvSpPr/>
          <p:nvPr/>
        </p:nvSpPr>
        <p:spPr>
          <a:xfrm>
            <a:off x="1979712" y="260350"/>
            <a:ext cx="5832648" cy="1152426"/>
          </a:xfrm>
          <a:prstGeom prst="wedgeRectCallout">
            <a:avLst>
              <a:gd name="adj1" fmla="val 20803"/>
              <a:gd name="adj2" fmla="val 128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ja-JP" smtClean="0">
              <a:solidFill>
                <a:srgbClr val="FFFFFF"/>
              </a:solidFill>
            </a:endParaRPr>
          </a:p>
        </p:txBody>
      </p:sp>
      <p:pic>
        <p:nvPicPr>
          <p:cNvPr id="1028" name="Picture 4" descr="https://minnanokyozai.jp/kyozai/material/IUM00347/ium0034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87353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8430" y="5364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266" grpId="0"/>
      <p:bldP spid="5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Konbanwa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82" y="1268760"/>
            <a:ext cx="77438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76056" y="6075105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03707" y="44371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3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Oyasumi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772816"/>
            <a:ext cx="59626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12160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2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Itadakimasu</a:t>
            </a:r>
            <a:endParaRPr kumimoji="1" lang="ja-JP" altLang="en-US" dirty="0"/>
          </a:p>
        </p:txBody>
      </p:sp>
      <p:pic>
        <p:nvPicPr>
          <p:cNvPr id="5122" name="Picture 2" descr="https://minnanokyozai.jp/kyozai/material/IUM00201/ium00201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16216" y="692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5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Gochisoosama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134/ium00134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6023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</a:t>
            </a:r>
            <a:r>
              <a:rPr lang="en-US" altLang="ja-JP" dirty="0"/>
              <a:t>ata </a:t>
            </a:r>
            <a:r>
              <a:rPr lang="en-US" altLang="ja-JP" dirty="0" err="1"/>
              <a:t>Ashita</a:t>
            </a:r>
            <a:endParaRPr lang="en-US" altLang="ja-JP" dirty="0">
              <a:ea typeface="HGS教科書体" pitchFamily="18" charset="-128"/>
            </a:endParaRPr>
          </a:p>
        </p:txBody>
      </p:sp>
      <p:pic>
        <p:nvPicPr>
          <p:cNvPr id="19460" name="Picture 4" descr="https://minnanokyozai.jp/kyozai/material/IUM00127/ium00127.gif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2276872"/>
            <a:ext cx="5359400" cy="3886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8416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00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94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Greeting song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36" y="3149774"/>
            <a:ext cx="968499" cy="111561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44" y="2792162"/>
            <a:ext cx="929288" cy="9154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7" y="4032045"/>
            <a:ext cx="943158" cy="929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246" y="2519877"/>
            <a:ext cx="873808" cy="9431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594" y="4265387"/>
            <a:ext cx="818328" cy="9986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51857" y="6258673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8"/>
              </a:rPr>
              <a:t>https://</a:t>
            </a:r>
            <a:r>
              <a:rPr lang="en-GB" altLang="ja-JP" dirty="0" smtClean="0">
                <a:hlinkClick r:id="rId8"/>
              </a:rPr>
              <a:t>www.youtube.com/watch?v=8j2aOAaHzoY</a:t>
            </a:r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169254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684213" y="0"/>
            <a:ext cx="7772400" cy="836613"/>
          </a:xfrm>
        </p:spPr>
        <p:txBody>
          <a:bodyPr/>
          <a:lstStyle/>
          <a:p>
            <a:pPr eaLnBrk="1" hangingPunct="1"/>
            <a:r>
              <a:rPr lang="en-GB" altLang="ja-JP" smtClean="0">
                <a:ea typeface="HGP創英角ﾎﾟｯﾌﾟ体" pitchFamily="50" charset="-128"/>
              </a:rPr>
              <a:t>Review all !</a:t>
            </a:r>
            <a:endParaRPr lang="ja-JP" altLang="en-US" smtClean="0"/>
          </a:p>
        </p:txBody>
      </p:sp>
      <p:grpSp>
        <p:nvGrpSpPr>
          <p:cNvPr id="21" name="グループ化 20"/>
          <p:cNvGrpSpPr>
            <a:grpSpLocks/>
          </p:cNvGrpSpPr>
          <p:nvPr/>
        </p:nvGrpSpPr>
        <p:grpSpPr bwMode="auto">
          <a:xfrm>
            <a:off x="565576" y="1923256"/>
            <a:ext cx="3718268" cy="976269"/>
            <a:chOff x="554567" y="2106613"/>
            <a:chExt cx="3279287" cy="1034355"/>
          </a:xfrm>
        </p:grpSpPr>
        <p:sp>
          <p:nvSpPr>
            <p:cNvPr id="6" name="角丸四角形吹き出し 5"/>
            <p:cNvSpPr/>
            <p:nvPr/>
          </p:nvSpPr>
          <p:spPr bwMode="auto">
            <a:xfrm>
              <a:off x="554567" y="2106613"/>
              <a:ext cx="2840485" cy="1034355"/>
            </a:xfrm>
            <a:prstGeom prst="wedgeRoundRectCallout">
              <a:avLst>
                <a:gd name="adj1" fmla="val -6686"/>
                <a:gd name="adj2" fmla="val -67338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4" name="テキスト ボックス 8"/>
            <p:cNvSpPr txBox="1">
              <a:spLocks noChangeArrowheads="1"/>
            </p:cNvSpPr>
            <p:nvPr/>
          </p:nvSpPr>
          <p:spPr bwMode="auto">
            <a:xfrm>
              <a:off x="594794" y="2300841"/>
              <a:ext cx="3239060" cy="684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smtClean="0">
                  <a:latin typeface="+mj-lt"/>
                </a:rPr>
                <a:t>Konbanwa</a:t>
              </a:r>
              <a:endParaRPr lang="ja-JP" altLang="en-US" sz="3600" dirty="0">
                <a:latin typeface="+mj-lt"/>
              </a:endParaRPr>
            </a:p>
          </p:txBody>
        </p:sp>
      </p:grpSp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4643438" y="1923257"/>
            <a:ext cx="4392612" cy="976268"/>
            <a:chOff x="4644008" y="4005064"/>
            <a:chExt cx="4392488" cy="1185750"/>
          </a:xfrm>
        </p:grpSpPr>
        <p:sp>
          <p:nvSpPr>
            <p:cNvPr id="9" name="角丸四角形吹き出し 8"/>
            <p:cNvSpPr/>
            <p:nvPr/>
          </p:nvSpPr>
          <p:spPr>
            <a:xfrm>
              <a:off x="4644008" y="4005064"/>
              <a:ext cx="4392488" cy="1185750"/>
            </a:xfrm>
            <a:prstGeom prst="wedgeRoundRectCallout">
              <a:avLst>
                <a:gd name="adj1" fmla="val -2409"/>
                <a:gd name="adj2" fmla="val -6576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2" name="テキスト ボックス 11"/>
            <p:cNvSpPr txBox="1">
              <a:spLocks noChangeArrowheads="1"/>
            </p:cNvSpPr>
            <p:nvPr/>
          </p:nvSpPr>
          <p:spPr bwMode="auto">
            <a:xfrm>
              <a:off x="4788024" y="4293095"/>
              <a:ext cx="4248471" cy="785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</a:rPr>
                <a:t>Oyasumi</a:t>
              </a:r>
              <a:endParaRPr lang="ja-JP" altLang="en-US" sz="3600" dirty="0">
                <a:latin typeface="+mj-lt"/>
              </a:endParaRPr>
            </a:p>
          </p:txBody>
        </p:sp>
      </p:grp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611188" y="1131094"/>
            <a:ext cx="3529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>
                <a:latin typeface="+mj-lt"/>
                <a:ea typeface="HGP創英角ﾎﾟｯﾌﾟ体" pitchFamily="50" charset="-128"/>
              </a:rPr>
              <a:t>Good </a:t>
            </a: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evening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4932363" y="1124744"/>
            <a:ext cx="3527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Good night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5148263" y="3140968"/>
            <a:ext cx="3871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Thank you for the food!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1065213" y="3167956"/>
            <a:ext cx="2808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Let’s eat!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grpSp>
        <p:nvGrpSpPr>
          <p:cNvPr id="23" name="グループ化 22"/>
          <p:cNvGrpSpPr>
            <a:grpSpLocks/>
          </p:cNvGrpSpPr>
          <p:nvPr/>
        </p:nvGrpSpPr>
        <p:grpSpPr bwMode="auto">
          <a:xfrm>
            <a:off x="4787458" y="4005065"/>
            <a:ext cx="4232717" cy="851196"/>
            <a:chOff x="5078657" y="4494390"/>
            <a:chExt cx="3942284" cy="1205216"/>
          </a:xfrm>
        </p:grpSpPr>
        <p:sp>
          <p:nvSpPr>
            <p:cNvPr id="16" name="角丸四角形吹き出し 15"/>
            <p:cNvSpPr/>
            <p:nvPr/>
          </p:nvSpPr>
          <p:spPr bwMode="auto">
            <a:xfrm>
              <a:off x="5078657" y="4494390"/>
              <a:ext cx="3927995" cy="1185862"/>
            </a:xfrm>
            <a:prstGeom prst="wedgeRoundRectCallout">
              <a:avLst>
                <a:gd name="adj1" fmla="val -23761"/>
                <a:gd name="adj2" fmla="val -9514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0" name="テキスト ボックス 18"/>
            <p:cNvSpPr txBox="1">
              <a:spLocks noChangeArrowheads="1"/>
            </p:cNvSpPr>
            <p:nvPr/>
          </p:nvSpPr>
          <p:spPr bwMode="auto">
            <a:xfrm>
              <a:off x="5093466" y="4784460"/>
              <a:ext cx="3927475" cy="915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  <a:cs typeface="Times New Roman" pitchFamily="18" charset="0"/>
                </a:rPr>
                <a:t>Gochisoosama</a:t>
              </a:r>
              <a:endParaRPr lang="ja-JP" altLang="en-US" sz="3600" dirty="0">
                <a:latin typeface="+mj-lt"/>
              </a:endParaRPr>
            </a:p>
          </p:txBody>
        </p:sp>
      </p:grpSp>
      <p:grpSp>
        <p:nvGrpSpPr>
          <p:cNvPr id="22" name="グループ化 21"/>
          <p:cNvGrpSpPr>
            <a:grpSpLocks/>
          </p:cNvGrpSpPr>
          <p:nvPr/>
        </p:nvGrpSpPr>
        <p:grpSpPr bwMode="auto">
          <a:xfrm>
            <a:off x="539552" y="3933056"/>
            <a:ext cx="3783414" cy="936466"/>
            <a:chOff x="540081" y="4815148"/>
            <a:chExt cx="3783414" cy="1185862"/>
          </a:xfrm>
        </p:grpSpPr>
        <p:sp>
          <p:nvSpPr>
            <p:cNvPr id="19" name="角丸四角形吹き出し 18"/>
            <p:cNvSpPr/>
            <p:nvPr/>
          </p:nvSpPr>
          <p:spPr bwMode="auto">
            <a:xfrm>
              <a:off x="554567" y="4815148"/>
              <a:ext cx="3744912" cy="1185862"/>
            </a:xfrm>
            <a:prstGeom prst="wedgeRoundRectCallout">
              <a:avLst>
                <a:gd name="adj1" fmla="val -16889"/>
                <a:gd name="adj2" fmla="val -81006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28" name="テキスト ボックス 21"/>
            <p:cNvSpPr txBox="1">
              <a:spLocks noChangeArrowheads="1"/>
            </p:cNvSpPr>
            <p:nvPr/>
          </p:nvSpPr>
          <p:spPr bwMode="auto">
            <a:xfrm>
              <a:off x="540081" y="5088703"/>
              <a:ext cx="3783414" cy="818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</a:rPr>
                <a:t>Itadakimasu</a:t>
              </a:r>
              <a:endParaRPr lang="ja-JP" altLang="en-US" sz="3600" dirty="0">
                <a:latin typeface="+mj-lt"/>
              </a:endParaRPr>
            </a:p>
          </p:txBody>
        </p:sp>
      </p:grpSp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781790" y="5025805"/>
            <a:ext cx="3871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See you tomorrow!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grpSp>
        <p:nvGrpSpPr>
          <p:cNvPr id="28" name="グループ化 27"/>
          <p:cNvGrpSpPr>
            <a:grpSpLocks/>
          </p:cNvGrpSpPr>
          <p:nvPr/>
        </p:nvGrpSpPr>
        <p:grpSpPr bwMode="auto">
          <a:xfrm>
            <a:off x="420985" y="5917411"/>
            <a:ext cx="4232717" cy="851198"/>
            <a:chOff x="5078657" y="4941169"/>
            <a:chExt cx="3942284" cy="1205220"/>
          </a:xfrm>
        </p:grpSpPr>
        <p:sp>
          <p:nvSpPr>
            <p:cNvPr id="29" name="角丸四角形吹き出し 28"/>
            <p:cNvSpPr/>
            <p:nvPr/>
          </p:nvSpPr>
          <p:spPr bwMode="auto">
            <a:xfrm>
              <a:off x="5078657" y="4941169"/>
              <a:ext cx="3927995" cy="1185862"/>
            </a:xfrm>
            <a:prstGeom prst="wedgeRoundRectCallout">
              <a:avLst>
                <a:gd name="adj1" fmla="val -23761"/>
                <a:gd name="adj2" fmla="val -9514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30" name="テキスト ボックス 18"/>
            <p:cNvSpPr txBox="1">
              <a:spLocks noChangeArrowheads="1"/>
            </p:cNvSpPr>
            <p:nvPr/>
          </p:nvSpPr>
          <p:spPr bwMode="auto">
            <a:xfrm>
              <a:off x="5093466" y="5231242"/>
              <a:ext cx="3927475" cy="915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smtClean="0">
                  <a:latin typeface="+mj-lt"/>
                  <a:cs typeface="Times New Roman" pitchFamily="18" charset="0"/>
                </a:rPr>
                <a:t>Mata </a:t>
              </a:r>
              <a:r>
                <a:rPr lang="en-US" altLang="ja-JP" sz="3600" dirty="0" err="1" smtClean="0">
                  <a:latin typeface="+mj-lt"/>
                  <a:cs typeface="Times New Roman" pitchFamily="18" charset="0"/>
                </a:rPr>
                <a:t>Ashita</a:t>
              </a:r>
              <a:endParaRPr lang="ja-JP" altLang="en-US" sz="3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15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Alphabet</a:t>
            </a:r>
            <a:endParaRPr kumimoji="1" lang="ja-JP" altLang="en-US" dirty="0"/>
          </a:p>
        </p:txBody>
      </p:sp>
      <p:pic>
        <p:nvPicPr>
          <p:cNvPr id="1026" name="Picture 2" descr="平仮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48724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カタカ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48724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13176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1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Japanese alphabet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352211"/>
              </p:ext>
            </p:extLst>
          </p:nvPr>
        </p:nvGraphicFramePr>
        <p:xfrm>
          <a:off x="395540" y="1517210"/>
          <a:ext cx="8547936" cy="47921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11660"/>
                <a:gridCol w="712662"/>
                <a:gridCol w="712662"/>
                <a:gridCol w="711660"/>
                <a:gridCol w="712662"/>
                <a:gridCol w="712662"/>
                <a:gridCol w="711660"/>
                <a:gridCol w="712662"/>
                <a:gridCol w="712662"/>
                <a:gridCol w="711660"/>
                <a:gridCol w="712662"/>
                <a:gridCol w="712662"/>
              </a:tblGrid>
              <a:tr h="4416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ん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わ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ら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や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ま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は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な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た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さ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か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あ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り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み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ひ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に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ち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chi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し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shi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き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い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る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ゆ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む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ふ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ぬ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つ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tsu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す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く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う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れ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め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へ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ね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て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せ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け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え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を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ろ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よ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も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ほ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の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と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そ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こ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お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81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Aiueo</a:t>
            </a:r>
            <a:r>
              <a:rPr lang="en-US" altLang="ja-JP" dirty="0" smtClean="0"/>
              <a:t> song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Kiite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kudasai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95736" y="6381328"/>
            <a:ext cx="5690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050" dirty="0" smtClean="0">
                <a:hlinkClick r:id="rId3"/>
              </a:rPr>
              <a:t>https</a:t>
            </a:r>
            <a:r>
              <a:rPr lang="en-GB" altLang="ja-JP" sz="1050" dirty="0">
                <a:hlinkClick r:id="rId3"/>
              </a:rPr>
              <a:t>://</a:t>
            </a:r>
            <a:r>
              <a:rPr lang="en-GB" altLang="ja-JP" sz="1050" dirty="0" smtClean="0">
                <a:hlinkClick r:id="rId3"/>
              </a:rPr>
              <a:t>www.youtube.com/watch?v=8IpHIUxhdaI&amp;list=PLeNQguotJ5JK7SqQ8_NdGqp36P4vjaEzg</a:t>
            </a:r>
            <a:endParaRPr lang="ja-JP" altLang="en-US" sz="1050" dirty="0"/>
          </a:p>
        </p:txBody>
      </p:sp>
      <p:pic>
        <p:nvPicPr>
          <p:cNvPr id="8" name="Picture 2" descr="平仮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カタカナ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05" y="2636912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459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Greetings </a:t>
            </a:r>
            <a:r>
              <a:rPr lang="en-US" altLang="ja-JP" dirty="0"/>
              <a:t>II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202913"/>
            <a:ext cx="968499" cy="11156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845301"/>
            <a:ext cx="929288" cy="9154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659" y="5085184"/>
            <a:ext cx="943158" cy="92928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378" y="3573016"/>
            <a:ext cx="873808" cy="94315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26" y="5318526"/>
            <a:ext cx="818328" cy="99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7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683895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038350"/>
            <a:ext cx="74104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80112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61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36" y="2167146"/>
            <a:ext cx="7272808" cy="396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タイトル 1"/>
          <p:cNvSpPr>
            <a:spLocks noGrp="1"/>
          </p:cNvSpPr>
          <p:nvPr>
            <p:ph type="title"/>
          </p:nvPr>
        </p:nvSpPr>
        <p:spPr>
          <a:xfrm>
            <a:off x="720725" y="2603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r>
              <a:rPr lang="en-US" altLang="ja-JP" dirty="0" smtClean="0">
                <a:ea typeface="ＭＳ Ｐゴシック" charset="-128"/>
              </a:rPr>
              <a:t> </a:t>
            </a:r>
            <a:r>
              <a:rPr lang="en-US" altLang="ja-JP" b="1" dirty="0" err="1" smtClean="0">
                <a:ea typeface="ＭＳ Ｐゴシック" charset="-128"/>
              </a:rPr>
              <a:t>Gozaimasu</a:t>
            </a:r>
            <a:endParaRPr lang="ja-JP" altLang="en-US" b="1" dirty="0" smtClean="0"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52900" y="4076700"/>
            <a:ext cx="1512888" cy="24431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292725" y="5661025"/>
            <a:ext cx="3743325" cy="844550"/>
            <a:chOff x="5292725" y="5661025"/>
            <a:chExt cx="3743771" cy="844253"/>
          </a:xfrm>
        </p:grpSpPr>
        <p:sp>
          <p:nvSpPr>
            <p:cNvPr id="21513" name="テキスト ボックス 3"/>
            <p:cNvSpPr txBox="1">
              <a:spLocks noChangeArrowheads="1"/>
            </p:cNvSpPr>
            <p:nvPr/>
          </p:nvSpPr>
          <p:spPr bwMode="auto">
            <a:xfrm>
              <a:off x="5665788" y="6043613"/>
              <a:ext cx="3370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GB" altLang="ja-JP" sz="2400" dirty="0" smtClean="0">
                  <a:latin typeface="Times New Roman" pitchFamily="18" charset="0"/>
                </a:rPr>
                <a:t>Teacher</a:t>
              </a:r>
              <a:endParaRPr kumimoji="1" lang="ja-JP" altLang="en-US" sz="2400" dirty="0">
                <a:latin typeface="Times New Roman" pitchFamily="18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 flipH="1" flipV="1">
              <a:off x="5292725" y="5661025"/>
              <a:ext cx="373107" cy="5760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角丸四角形吹き出し 7"/>
          <p:cNvSpPr/>
          <p:nvPr/>
        </p:nvSpPr>
        <p:spPr>
          <a:xfrm>
            <a:off x="5502275" y="3860800"/>
            <a:ext cx="1152525" cy="431800"/>
          </a:xfrm>
          <a:prstGeom prst="wedgeRoundRectCallout">
            <a:avLst>
              <a:gd name="adj1" fmla="val -70460"/>
              <a:gd name="adj2" fmla="val 6614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dirty="0" err="1" smtClean="0">
                <a:solidFill>
                  <a:srgbClr val="FFFFFF"/>
                </a:solidFill>
              </a:rPr>
              <a:t>Ohayō</a:t>
            </a:r>
            <a:endParaRPr lang="en-GB" altLang="ja-JP" dirty="0" smtClean="0">
              <a:solidFill>
                <a:srgbClr val="FFFFFF"/>
              </a:solidFill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428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980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099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Konnichiwa</a:t>
            </a: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113044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13104" y="440857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536" y="4713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56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Sayoonara</a:t>
            </a:r>
            <a:endParaRPr lang="en-US" altLang="ja-JP" dirty="0" smtClean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560840" cy="510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01136" y="4725144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51920" y="28628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495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3554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295</Words>
  <Application>Microsoft Office PowerPoint</Application>
  <PresentationFormat>画面に合わせる (4:3)</PresentationFormat>
  <Paragraphs>139</Paragraphs>
  <Slides>18</Slides>
  <Notes>11</Notes>
  <HiddenSlides>0</HiddenSlides>
  <MMClips>14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​​テーマ</vt:lpstr>
      <vt:lpstr>Japanese Alphabet Greetings II</vt:lpstr>
      <vt:lpstr>Japanese Alphabet</vt:lpstr>
      <vt:lpstr>Japanese alphabet</vt:lpstr>
      <vt:lpstr>Aiueo song　(Kiite kudasai)</vt:lpstr>
      <vt:lpstr>Greetings II</vt:lpstr>
      <vt:lpstr>Ohayoo</vt:lpstr>
      <vt:lpstr>Ohayoo Gozaimasu</vt:lpstr>
      <vt:lpstr>Konnichiwa</vt:lpstr>
      <vt:lpstr>Sayoonara</vt:lpstr>
      <vt:lpstr>PowerPoint プレゼンテーション</vt:lpstr>
      <vt:lpstr>Gozaimasu</vt:lpstr>
      <vt:lpstr>Konbanwa</vt:lpstr>
      <vt:lpstr>Oyasumi</vt:lpstr>
      <vt:lpstr>Itadakimasu</vt:lpstr>
      <vt:lpstr>Gochisoosama</vt:lpstr>
      <vt:lpstr>Mata Ashita</vt:lpstr>
      <vt:lpstr> Greeting song</vt:lpstr>
      <vt:lpstr>Review all 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Greeting</dc:title>
  <dc:creator>Seiji Fukushima</dc:creator>
  <cp:lastModifiedBy>Seiji Fukushima</cp:lastModifiedBy>
  <cp:revision>46</cp:revision>
  <dcterms:created xsi:type="dcterms:W3CDTF">2013-11-06T12:57:05Z</dcterms:created>
  <dcterms:modified xsi:type="dcterms:W3CDTF">2014-07-29T09:48:15Z</dcterms:modified>
</cp:coreProperties>
</file>